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1"/>
  </p:notesMasterIdLst>
  <p:sldIdLst>
    <p:sldId id="318" r:id="rId2"/>
    <p:sldId id="316" r:id="rId3"/>
    <p:sldId id="324" r:id="rId4"/>
    <p:sldId id="321" r:id="rId5"/>
    <p:sldId id="325" r:id="rId6"/>
    <p:sldId id="311" r:id="rId7"/>
    <p:sldId id="319" r:id="rId8"/>
    <p:sldId id="323" r:id="rId9"/>
    <p:sldId id="306" r:id="rId10"/>
  </p:sldIdLst>
  <p:sldSz cx="9144000" cy="6858000" type="screen4x3"/>
  <p:notesSz cx="6888163" cy="100187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9900"/>
    <a:srgbClr val="CCFFFF"/>
    <a:srgbClr val="CCECFF"/>
    <a:srgbClr val="99CCFF"/>
    <a:srgbClr val="FF3300"/>
    <a:srgbClr val="33CC33"/>
    <a:srgbClr val="0066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7"/>
    <p:restoredTop sz="94816"/>
  </p:normalViewPr>
  <p:slideViewPr>
    <p:cSldViewPr>
      <p:cViewPr varScale="1">
        <p:scale>
          <a:sx n="145" d="100"/>
          <a:sy n="145" d="100"/>
        </p:scale>
        <p:origin x="156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055249343832016E-2"/>
          <c:y val="3.5280964774018542E-2"/>
          <c:w val="0.88644687189446858"/>
          <c:h val="0.756740068199182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Mengen in Tonnen</c:v>
                </c:pt>
              </c:strCache>
            </c:strRef>
          </c:tx>
          <c:invertIfNegative val="0"/>
          <c:dLbls>
            <c:dLbl>
              <c:idx val="8"/>
              <c:layout>
                <c:manualLayout>
                  <c:x val="-1.6666666666667889E-3"/>
                  <c:y val="-1.3749853601318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188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991-EA45-94A3-0881DA2C52B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Tabelle1!$A$2:$A$10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Tabelle1!$B$2:$B$10</c:f>
              <c:numCache>
                <c:formatCode>General</c:formatCode>
                <c:ptCount val="9"/>
                <c:pt idx="0">
                  <c:v>215</c:v>
                </c:pt>
                <c:pt idx="1">
                  <c:v>208</c:v>
                </c:pt>
                <c:pt idx="2">
                  <c:v>192</c:v>
                </c:pt>
                <c:pt idx="3">
                  <c:v>205</c:v>
                </c:pt>
                <c:pt idx="4">
                  <c:v>182</c:v>
                </c:pt>
                <c:pt idx="5">
                  <c:v>112</c:v>
                </c:pt>
                <c:pt idx="6">
                  <c:v>188</c:v>
                </c:pt>
                <c:pt idx="7">
                  <c:v>182</c:v>
                </c:pt>
                <c:pt idx="8">
                  <c:v>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B7-4BEA-B04D-4046FFAEB0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1599872"/>
        <c:axId val="143356288"/>
      </c:barChart>
      <c:catAx>
        <c:axId val="14159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3356288"/>
        <c:crosses val="autoZero"/>
        <c:auto val="1"/>
        <c:lblAlgn val="ctr"/>
        <c:lblOffset val="100"/>
        <c:noMultiLvlLbl val="0"/>
      </c:catAx>
      <c:valAx>
        <c:axId val="143356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4159987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870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5" rIns="93150" bIns="4657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1699" y="0"/>
            <a:ext cx="2984870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5" rIns="93150" bIns="4657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11737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817" y="4758889"/>
            <a:ext cx="5510530" cy="4508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5" rIns="93150" bIns="465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6038"/>
            <a:ext cx="2984870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5" rIns="93150" bIns="4657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1699" y="9516038"/>
            <a:ext cx="2984870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0" tIns="46575" rIns="93150" bIns="465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D0F67B6-2065-47BC-8E06-FA7C64BDC6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5947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C143E7-BAB3-4CEA-8FA7-E89CB3BAC5C4}" type="slidenum">
              <a:rPr lang="de-DE" smtClean="0">
                <a:latin typeface="Arial" pitchFamily="34" charset="0"/>
              </a:rPr>
              <a:pPr/>
              <a:t>1</a:t>
            </a:fld>
            <a:endParaRPr lang="de-DE">
              <a:latin typeface="Arial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0F67B6-2065-47BC-8E06-FA7C64BDC6EF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263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0F67B6-2065-47BC-8E06-FA7C64BDC6EF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6137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0F67B6-2065-47BC-8E06-FA7C64BDC6EF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013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F170A-C117-4336-871D-C28E15DFB4D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42FDD-E5C7-4207-9AAD-50E3CAA86CF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6378F-AC4B-4ED5-8706-78EDF06173B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C8266-10D9-4CBB-B5EC-4D744AA4FB3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el, 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iagrammplatzhalt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32164-FB73-4A42-B5FB-AC39061DBF8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20000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81000" y="914400"/>
            <a:ext cx="3733800" cy="5334000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67200" y="914400"/>
            <a:ext cx="3733800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Folie </a:t>
            </a:r>
            <a:fld id="{60578DC5-3F73-4E3F-A7CD-7153D79F47A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02602-EC7A-46E0-A1DD-8FE7A3DC607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89668-ED1B-4626-B153-2FB02C2C6DE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38F8-3EDF-405A-97EC-A11F51C45D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D1CB4-1C1A-4FAA-B358-47B0E2D6BE4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7494F-EE04-422F-BB10-4A3DF227A46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36F96-4D1E-46FA-BC68-B502BC63B79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60C33-AB78-4A38-A668-2E264000186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19305-A7D2-4980-931C-DDAE4D32CC8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3C5F76EE-B817-4393-8DA4-0A4EBDD5401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5AF6A44-E1D3-4035-BBC4-036A0B46F304}" type="slidenum">
              <a:rPr lang="de-DE" smtClean="0">
                <a:latin typeface="Arial" pitchFamily="34" charset="0"/>
              </a:rPr>
              <a:pPr/>
              <a:t>1</a:t>
            </a:fld>
            <a:endParaRPr lang="de-DE">
              <a:latin typeface="Arial" pitchFamily="34" charset="0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5268" y="1628800"/>
            <a:ext cx="6769100" cy="1079500"/>
          </a:xfrm>
        </p:spPr>
        <p:txBody>
          <a:bodyPr/>
          <a:lstStyle/>
          <a:p>
            <a:pPr eaLnBrk="1" hangingPunct="1"/>
            <a:r>
              <a:rPr lang="de-DE" sz="2000" b="1" dirty="0"/>
              <a:t>Akquisition &amp; Kundenbetreuung</a:t>
            </a:r>
            <a:br>
              <a:rPr lang="de-DE" sz="2000" b="1" dirty="0"/>
            </a:br>
            <a:r>
              <a:rPr lang="de-DE" sz="2000" b="1" dirty="0"/>
              <a:t>Geschäftsstelle</a:t>
            </a:r>
            <a:br>
              <a:rPr lang="de-DE" sz="2000" b="1" dirty="0"/>
            </a:br>
            <a:endParaRPr lang="de-DE" sz="1800" b="1" dirty="0"/>
          </a:p>
          <a:p>
            <a:pPr eaLnBrk="1" hangingPunct="1"/>
            <a:r>
              <a:rPr lang="de-DE" b="1" dirty="0"/>
              <a:t>Tätigkeitsbericht 2023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23850" y="6237288"/>
            <a:ext cx="13949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 dirty="0"/>
              <a:t>Stand 05.12.2023</a:t>
            </a:r>
          </a:p>
          <a:p>
            <a:r>
              <a:rPr lang="de-DE" sz="1200" dirty="0"/>
              <a:t>Birgit Zwicknagel</a:t>
            </a:r>
          </a:p>
        </p:txBody>
      </p:sp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2484438" y="869950"/>
            <a:ext cx="417671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sz="3200" b="1">
                <a:latin typeface="Arial Black" pitchFamily="34" charset="0"/>
              </a:rPr>
              <a:t>NH/HH-Recycling</a:t>
            </a:r>
          </a:p>
        </p:txBody>
      </p:sp>
      <p:pic>
        <p:nvPicPr>
          <p:cNvPr id="2" name="Grafik 2">
            <a:extLst>
              <a:ext uri="{FF2B5EF4-FFF2-40B4-BE49-F238E27FC236}">
                <a16:creationId xmlns:a16="http://schemas.microsoft.com/office/drawing/2014/main" id="{13F6DB1F-9033-3389-9F82-DC2BD457D0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0" b="28805"/>
          <a:stretch/>
        </p:blipFill>
        <p:spPr>
          <a:xfrm>
            <a:off x="7236296" y="5828566"/>
            <a:ext cx="1173525" cy="8174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0"/>
            <a:ext cx="7620000" cy="914400"/>
          </a:xfrm>
        </p:spPr>
        <p:txBody>
          <a:bodyPr/>
          <a:lstStyle/>
          <a:p>
            <a:r>
              <a:rPr lang="de-DE" sz="3600" dirty="0"/>
              <a:t>Recycelte Mengen  </a:t>
            </a:r>
            <a:r>
              <a:rPr lang="de-DE" sz="2000" dirty="0"/>
              <a:t>(Stand 12/2023)</a:t>
            </a:r>
            <a:endParaRPr lang="de-DE" sz="36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Folie </a:t>
            </a:r>
            <a:fld id="{60578DC5-3F73-4E3F-A7CD-7153D79F47AD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4076495747"/>
              </p:ext>
            </p:extLst>
          </p:nvPr>
        </p:nvGraphicFramePr>
        <p:xfrm>
          <a:off x="467544" y="971140"/>
          <a:ext cx="7620000" cy="4474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Grafik 7" descr="004 +00501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3068960"/>
            <a:ext cx="1158450" cy="220105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371C9F8-2E30-2D19-2815-7E58865D8870}"/>
              </a:ext>
            </a:extLst>
          </p:cNvPr>
          <p:cNvSpPr txBox="1"/>
          <p:nvPr/>
        </p:nvSpPr>
        <p:spPr>
          <a:xfrm>
            <a:off x="1259632" y="5660450"/>
            <a:ext cx="6552728" cy="880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de-DE" dirty="0"/>
              <a:t>Stand jetzt sind ca. 50 Gitterboxen (+/- 10) auf dem Hof der DHL in Hamburg zwischengelagert.</a:t>
            </a:r>
          </a:p>
          <a:p>
            <a:pPr lvl="0">
              <a:spcBef>
                <a:spcPct val="20000"/>
              </a:spcBef>
              <a:defRPr/>
            </a:pPr>
            <a:r>
              <a:rPr lang="de-DE" dirty="0"/>
              <a:t>Bis Datum 10 Ablieferung (letzte Oktober)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FACF7B-B6C7-402A-8A07-9630DE496449}" type="slidenum">
              <a:rPr lang="de-DE" smtClean="0">
                <a:latin typeface="Arial" pitchFamily="34" charset="0"/>
              </a:rPr>
              <a:pPr/>
              <a:t>3</a:t>
            </a:fld>
            <a:endParaRPr lang="de-DE">
              <a:latin typeface="Arial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1815"/>
          </a:xfrm>
        </p:spPr>
        <p:txBody>
          <a:bodyPr/>
          <a:lstStyle/>
          <a:p>
            <a:pPr eaLnBrk="1" hangingPunct="1"/>
            <a:r>
              <a:rPr lang="de-DE" sz="3200" b="1" i="1" dirty="0">
                <a:solidFill>
                  <a:srgbClr val="0066FF"/>
                </a:solidFill>
              </a:rPr>
              <a:t>Datenbankstatus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51520" y="1340768"/>
            <a:ext cx="86423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Lieferanten und Liefermengen Stand 12/2023</a:t>
            </a:r>
            <a:br>
              <a:rPr kumimoji="0" lang="de-DE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de-DE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Gesamtlieferantenzahl beläuft sich derzeit auf </a:t>
            </a:r>
            <a:r>
              <a:rPr lang="de-DE" sz="1400" b="1" kern="0" dirty="0">
                <a:latin typeface="+mn-lt"/>
              </a:rPr>
              <a:t>730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Sammler/Lieferanten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Sammler/Lieferanten teilen sich auf in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- 390 aktive Lieferanten (+ 18)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- 156 Neusammler –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Gibo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steht, noch nichts geliefert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- 184 Kleinmengensammler</a:t>
            </a:r>
            <a:r>
              <a:rPr kumimoji="0" lang="de-DE" sz="1400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bei anderen Sammelstellen oder per Post (+1)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744232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AF5FE0-B41E-C749-8ADB-024863363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1692"/>
            <a:ext cx="8229600" cy="922008"/>
          </a:xfrm>
        </p:spPr>
        <p:txBody>
          <a:bodyPr/>
          <a:lstStyle/>
          <a:p>
            <a:r>
              <a:rPr lang="de-DE" sz="3600" dirty="0"/>
              <a:t>Aktivitäten der Geschäftsstelle</a:t>
            </a:r>
            <a:br>
              <a:rPr lang="de-DE" sz="3600" dirty="0"/>
            </a:br>
            <a:r>
              <a:rPr lang="de-DE" sz="3600" dirty="0"/>
              <a:t>und des Vorstands 2023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FBD5C5B-34A0-D843-A571-26BDD6F50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2602-EC7A-46E0-A1DD-8FE7A3DC6079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0233E44A-A742-154D-B6C8-1DD65FFFE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11230"/>
            <a:ext cx="8496944" cy="4176464"/>
          </a:xfrm>
        </p:spPr>
        <p:txBody>
          <a:bodyPr/>
          <a:lstStyle/>
          <a:p>
            <a:pPr marL="0" indent="0">
              <a:buNone/>
            </a:pPr>
            <a:r>
              <a:rPr lang="de-DE" sz="1200" dirty="0"/>
              <a:t>Regelmäßige Tätigkeiten</a:t>
            </a:r>
          </a:p>
          <a:p>
            <a:pPr marL="0" indent="0">
              <a:buNone/>
            </a:pPr>
            <a:endParaRPr lang="de-DE" sz="1200" dirty="0"/>
          </a:p>
          <a:p>
            <a:r>
              <a:rPr lang="de-DE" sz="1200" dirty="0"/>
              <a:t>Post- und Rechnungsverwaltung</a:t>
            </a:r>
          </a:p>
          <a:p>
            <a:r>
              <a:rPr lang="de-DE" sz="1200" dirty="0"/>
              <a:t>Anlieferungen/Ablieferungen organisieren</a:t>
            </a:r>
          </a:p>
          <a:p>
            <a:r>
              <a:rPr lang="de-DE" sz="1200" dirty="0"/>
              <a:t>Datenbankstatus aktuell halten</a:t>
            </a:r>
          </a:p>
          <a:p>
            <a:r>
              <a:rPr lang="de-DE" sz="1200" dirty="0"/>
              <a:t>Reklamationen bearbeiten</a:t>
            </a:r>
          </a:p>
          <a:p>
            <a:r>
              <a:rPr lang="de-DE" sz="1200" dirty="0"/>
              <a:t>Sammler Neu-</a:t>
            </a:r>
            <a:r>
              <a:rPr lang="de-DE" sz="1200" dirty="0" err="1"/>
              <a:t>Aquise</a:t>
            </a:r>
            <a:r>
              <a:rPr lang="de-DE" sz="1200" dirty="0"/>
              <a:t> / Betreuung bestehender Sammler</a:t>
            </a:r>
          </a:p>
          <a:p>
            <a:r>
              <a:rPr lang="de-DE" sz="1200" dirty="0"/>
              <a:t>Vorstandssitzungen und Mitgliederversammlungen organisieren</a:t>
            </a:r>
          </a:p>
          <a:p>
            <a:r>
              <a:rPr lang="de-DE" sz="1200" dirty="0"/>
              <a:t>Neu: Geschäftsstellensitzungen</a:t>
            </a:r>
          </a:p>
          <a:p>
            <a:r>
              <a:rPr lang="de-DE" sz="1200" dirty="0"/>
              <a:t>Marketingplanung in </a:t>
            </a:r>
            <a:r>
              <a:rPr lang="de-DE" sz="1200" dirty="0" err="1"/>
              <a:t>Zs.arbeit</a:t>
            </a:r>
            <a:r>
              <a:rPr lang="de-DE" sz="1200" dirty="0"/>
              <a:t> mit </a:t>
            </a:r>
            <a:r>
              <a:rPr lang="de-DE" sz="1200" dirty="0" err="1"/>
              <a:t>H.Kownatzky</a:t>
            </a:r>
            <a:endParaRPr lang="de-DE" sz="1200" dirty="0"/>
          </a:p>
          <a:p>
            <a:r>
              <a:rPr lang="de-DE" sz="1200" dirty="0"/>
              <a:t>Lernzirkelveranstaltungen incl. Urkundenübergaben organisieren und durchführen</a:t>
            </a:r>
          </a:p>
          <a:p>
            <a:r>
              <a:rPr lang="de-DE" sz="1200" dirty="0"/>
              <a:t>Datenschutzpflege</a:t>
            </a:r>
          </a:p>
          <a:p>
            <a:endParaRPr lang="de-DE" sz="1200" dirty="0"/>
          </a:p>
          <a:p>
            <a:pPr marL="0" indent="0">
              <a:buNone/>
            </a:pPr>
            <a:r>
              <a:rPr lang="de-DE" sz="1200" dirty="0"/>
              <a:t>Besondere Tätigkeiten</a:t>
            </a:r>
          </a:p>
          <a:p>
            <a:pPr marL="0" indent="0">
              <a:buNone/>
            </a:pPr>
            <a:endParaRPr lang="de-DE" sz="1200" dirty="0"/>
          </a:p>
          <a:p>
            <a:r>
              <a:rPr lang="de-DE" sz="1200" dirty="0"/>
              <a:t>Messe ELTEFA Vorbereitung / Durchführung / Nachbereitung</a:t>
            </a:r>
          </a:p>
          <a:p>
            <a:r>
              <a:rPr lang="de-DE" sz="1200" dirty="0"/>
              <a:t>Neuorganisation der Geschäftsstelle, neue Arbeitsaufteilungen / -einweisung</a:t>
            </a:r>
          </a:p>
          <a:p>
            <a:r>
              <a:rPr lang="de-DE" sz="1200" dirty="0"/>
              <a:t>Neuerstellung der Datenbank incl. “ausmisten“ alter Db-Bestände</a:t>
            </a:r>
          </a:p>
          <a:p>
            <a:pPr marL="0" indent="0">
              <a:buNone/>
            </a:pPr>
            <a:endParaRPr lang="de-DE" sz="1200" dirty="0"/>
          </a:p>
        </p:txBody>
      </p:sp>
      <p:pic>
        <p:nvPicPr>
          <p:cNvPr id="5" name="Grafik 4" descr="Ein Bild, das Person, Im Haus, Kleidung, Wand enthält.&#10;&#10;Automatisch generierte Beschreibung">
            <a:extLst>
              <a:ext uri="{FF2B5EF4-FFF2-40B4-BE49-F238E27FC236}">
                <a16:creationId xmlns:a16="http://schemas.microsoft.com/office/drawing/2014/main" id="{B91F6EBA-F856-85F6-E210-C3E59FB6A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686">
            <a:off x="5933306" y="4292147"/>
            <a:ext cx="2983728" cy="198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4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FACF7B-B6C7-402A-8A07-9630DE496449}" type="slidenum">
              <a:rPr lang="de-DE" smtClean="0">
                <a:latin typeface="Arial" pitchFamily="34" charset="0"/>
              </a:rPr>
              <a:pPr/>
              <a:t>5</a:t>
            </a:fld>
            <a:endParaRPr lang="de-DE">
              <a:latin typeface="Arial" pitchFamily="34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49818" y="136525"/>
            <a:ext cx="8229600" cy="484163"/>
          </a:xfrm>
        </p:spPr>
        <p:txBody>
          <a:bodyPr/>
          <a:lstStyle/>
          <a:p>
            <a:pPr eaLnBrk="1" hangingPunct="1"/>
            <a:r>
              <a:rPr lang="de-DE" sz="3200" b="1" i="1" dirty="0">
                <a:solidFill>
                  <a:srgbClr val="0066FF"/>
                </a:solidFill>
              </a:rPr>
              <a:t>Bestsammler (Auswahl)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7481" y="619944"/>
            <a:ext cx="8649037" cy="595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 err="1">
                <a:latin typeface="+mn-lt"/>
              </a:rPr>
              <a:t>Westnetz</a:t>
            </a:r>
            <a:r>
              <a:rPr lang="de-DE" sz="1800" b="1" kern="0" dirty="0">
                <a:latin typeface="+mn-lt"/>
              </a:rPr>
              <a:t> GmbH						14,10 Tonnen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B</a:t>
            </a:r>
            <a:r>
              <a:rPr kumimoji="0" lang="de-DE" sz="1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ayernwerk</a:t>
            </a: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Netz GmbH					6,90 Tonnen</a:t>
            </a:r>
            <a:endParaRPr lang="de-DE" sz="1800" b="1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Syna GmbH						5,10 Tonnen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Schleswig-Holstein Netz AG				5,00 Tonnen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Stadtwerke München					4,20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LEW Verteilnetz GmbH Augsburg				4,00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Avacon Hannover-Laatzen				3,74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RheinEnergie AG					3,00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Bayernwerk Netz AG					2,50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EAM Netz GmbH						2,50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1800" b="1" kern="0" dirty="0"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Mitglieder: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SIBA GmbH &amp; Co. KG					17,95 Tonnen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Siemens AG						4,00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Jean Müller GmbH					3,65 Tonnen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de-DE" sz="1800" b="1" kern="0" dirty="0">
                <a:latin typeface="+mn-lt"/>
              </a:rPr>
              <a:t>Hager </a:t>
            </a:r>
            <a:r>
              <a:rPr lang="de-DE" sz="1800" b="1" kern="0" dirty="0" err="1">
                <a:latin typeface="+mn-lt"/>
              </a:rPr>
              <a:t>VertriebsGmbH</a:t>
            </a:r>
            <a:r>
              <a:rPr lang="de-DE" sz="1800" b="1" kern="0" dirty="0">
                <a:latin typeface="+mn-lt"/>
              </a:rPr>
              <a:t>					3,60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kern="0" dirty="0">
                <a:latin typeface="+mn-lt"/>
              </a:rPr>
              <a:t>EFEN GmbH						0,60 Tonnen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1800" b="1" kern="0" dirty="0"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1800" b="1" kern="0" dirty="0"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687377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48068"/>
            <a:ext cx="8229600" cy="1143000"/>
          </a:xfrm>
        </p:spPr>
        <p:txBody>
          <a:bodyPr/>
          <a:lstStyle/>
          <a:p>
            <a:r>
              <a:rPr lang="de-DE" sz="3200" dirty="0"/>
              <a:t>Sicherungshandbuch / Formelsammlung</a:t>
            </a:r>
            <a:br>
              <a:rPr lang="de-DE" sz="3200" dirty="0"/>
            </a:br>
            <a:r>
              <a:rPr lang="de-DE" sz="3200" dirty="0"/>
              <a:t>Leitfaden Anwendungsregel</a:t>
            </a:r>
            <a:br>
              <a:rPr lang="de-DE" sz="3200" dirty="0"/>
            </a:br>
            <a:r>
              <a:rPr lang="de-DE" sz="3200" dirty="0"/>
              <a:t>Streuartikel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988840"/>
            <a:ext cx="8496944" cy="2664296"/>
          </a:xfrm>
        </p:spPr>
        <p:txBody>
          <a:bodyPr/>
          <a:lstStyle/>
          <a:p>
            <a:r>
              <a:rPr lang="de-DE" sz="1400" dirty="0"/>
              <a:t>Für 2023 wurde folgende Literatur gedruckt (gerundet):</a:t>
            </a:r>
            <a:br>
              <a:rPr lang="de-DE" sz="1400" dirty="0"/>
            </a:br>
            <a:br>
              <a:rPr lang="de-DE" sz="1400" dirty="0"/>
            </a:br>
            <a:r>
              <a:rPr lang="de-DE" sz="1400" dirty="0"/>
              <a:t>9000 Sicherungshandbücher</a:t>
            </a:r>
            <a:br>
              <a:rPr lang="de-DE" sz="1400" dirty="0"/>
            </a:br>
            <a:r>
              <a:rPr lang="de-DE" sz="1400" dirty="0"/>
              <a:t>12500 Formelsammlungen</a:t>
            </a:r>
            <a:br>
              <a:rPr lang="de-DE" sz="1400" dirty="0"/>
            </a:br>
            <a:r>
              <a:rPr lang="de-DE" sz="1400" dirty="0"/>
              <a:t>3000 PV-Leitfaden</a:t>
            </a:r>
            <a:br>
              <a:rPr lang="de-DE" sz="1400" dirty="0"/>
            </a:br>
            <a:r>
              <a:rPr lang="de-DE" sz="1400" dirty="0"/>
              <a:t>2000 Infoflyer</a:t>
            </a:r>
            <a:br>
              <a:rPr lang="de-DE" sz="1400" dirty="0"/>
            </a:br>
            <a:endParaRPr lang="de-DE" sz="1400" dirty="0"/>
          </a:p>
          <a:p>
            <a:r>
              <a:rPr lang="de-DE" sz="1400" dirty="0"/>
              <a:t>Streuartikel: keine neuen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2602-EC7A-46E0-A1DD-8FE7A3DC6079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pic>
        <p:nvPicPr>
          <p:cNvPr id="5" name="Grafik 4" descr="Cover deuts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09918">
            <a:off x="6265861" y="3006567"/>
            <a:ext cx="2514049" cy="3548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Grafik 6" descr="Deckblat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96660">
            <a:off x="3328763" y="2982085"/>
            <a:ext cx="2520280" cy="3548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 descr="Anwendungsregel Leitfaden Coverf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96563">
            <a:off x="5381855" y="1504944"/>
            <a:ext cx="2342688" cy="32849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8A244-629B-C84D-8168-D2DDE7D22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7092"/>
            <a:ext cx="8229600" cy="778098"/>
          </a:xfrm>
        </p:spPr>
        <p:txBody>
          <a:bodyPr/>
          <a:lstStyle/>
          <a:p>
            <a:r>
              <a:rPr lang="de-DE" sz="3600" dirty="0"/>
              <a:t>Lernzirkelwagenprojekt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AD2F3F-DA67-FA45-9257-82D6986F4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25190"/>
            <a:ext cx="8229600" cy="5600154"/>
          </a:xfrm>
        </p:spPr>
        <p:txBody>
          <a:bodyPr/>
          <a:lstStyle/>
          <a:p>
            <a:pPr marL="0" indent="0">
              <a:buNone/>
            </a:pPr>
            <a:r>
              <a:rPr lang="de-DE" sz="1800" dirty="0"/>
              <a:t>Es wurden 2023 an diese beruflichen Schulen Lernzirkelwagen übergeben:</a:t>
            </a:r>
          </a:p>
          <a:p>
            <a:pPr marL="0" indent="0">
              <a:buNone/>
            </a:pPr>
            <a:r>
              <a:rPr lang="de-DE" sz="1800" b="1" dirty="0"/>
              <a:t>BS Esslingen</a:t>
            </a:r>
          </a:p>
          <a:p>
            <a:pPr marL="0" indent="0">
              <a:buNone/>
            </a:pPr>
            <a:r>
              <a:rPr lang="de-DE" sz="1800" b="1" dirty="0"/>
              <a:t>BS Kempten mit Urkundenvergabe</a:t>
            </a:r>
          </a:p>
          <a:p>
            <a:pPr marL="0" indent="0">
              <a:buNone/>
            </a:pPr>
            <a:r>
              <a:rPr lang="de-DE" sz="1800" b="1" dirty="0"/>
              <a:t>BS Bamberg</a:t>
            </a:r>
          </a:p>
          <a:p>
            <a:pPr marL="0" indent="0">
              <a:buNone/>
            </a:pPr>
            <a:r>
              <a:rPr lang="de-DE" sz="1800" b="1" dirty="0"/>
              <a:t>BS Peine - Hier wurde auch eine </a:t>
            </a:r>
          </a:p>
          <a:p>
            <a:pPr marL="0" indent="0">
              <a:buNone/>
            </a:pPr>
            <a:r>
              <a:rPr lang="de-DE" sz="1800" b="1" dirty="0"/>
              <a:t>Sammelstelle eingerichtet!</a:t>
            </a:r>
          </a:p>
          <a:p>
            <a:pPr marL="0" indent="0">
              <a:buNone/>
            </a:pPr>
            <a:br>
              <a:rPr lang="de-DE" sz="1800" b="1" dirty="0"/>
            </a:b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B68B75-FC44-0940-91D9-20F6461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2602-EC7A-46E0-A1DD-8FE7A3DC6079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  <p:pic>
        <p:nvPicPr>
          <p:cNvPr id="6" name="Grafik 5" descr="Ein Bild, das Kleidung, Person, Im Haus, Mann enthält.&#10;&#10;Automatisch generierte Beschreibung">
            <a:extLst>
              <a:ext uri="{FF2B5EF4-FFF2-40B4-BE49-F238E27FC236}">
                <a16:creationId xmlns:a16="http://schemas.microsoft.com/office/drawing/2014/main" id="{2EB6BB19-BD66-C958-E09E-38933132C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5"/>
          <a:stretch/>
        </p:blipFill>
        <p:spPr>
          <a:xfrm>
            <a:off x="4355976" y="1412776"/>
            <a:ext cx="4557192" cy="2571783"/>
          </a:xfrm>
          <a:prstGeom prst="rect">
            <a:avLst/>
          </a:prstGeom>
        </p:spPr>
      </p:pic>
      <p:pic>
        <p:nvPicPr>
          <p:cNvPr id="7" name="Grafik 6" descr="Ein Bild, das Kleidung, Person, Jeans, Menschliches Gesicht enthält.&#10;&#10;Automatisch generierte Beschreibung">
            <a:extLst>
              <a:ext uri="{FF2B5EF4-FFF2-40B4-BE49-F238E27FC236}">
                <a16:creationId xmlns:a16="http://schemas.microsoft.com/office/drawing/2014/main" id="{BE4F180E-23A7-A206-A50A-C0F631EF10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51"/>
          <a:stretch/>
        </p:blipFill>
        <p:spPr>
          <a:xfrm>
            <a:off x="323528" y="2961165"/>
            <a:ext cx="4032448" cy="1928843"/>
          </a:xfrm>
          <a:prstGeom prst="rect">
            <a:avLst/>
          </a:prstGeom>
        </p:spPr>
      </p:pic>
      <p:pic>
        <p:nvPicPr>
          <p:cNvPr id="9" name="Grafik 8" descr="Ein Bild, das Kleidung, Person, Mann, Im Haus enthält.&#10;&#10;Automatisch generierte Beschreibung">
            <a:extLst>
              <a:ext uri="{FF2B5EF4-FFF2-40B4-BE49-F238E27FC236}">
                <a16:creationId xmlns:a16="http://schemas.microsoft.com/office/drawing/2014/main" id="{67C2FBCF-0AD7-E73A-F0CC-4711A428566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5" t="12507" r="6897" b="2883"/>
          <a:stretch/>
        </p:blipFill>
        <p:spPr>
          <a:xfrm>
            <a:off x="6113218" y="3471892"/>
            <a:ext cx="2799950" cy="2179348"/>
          </a:xfrm>
          <a:prstGeom prst="rect">
            <a:avLst/>
          </a:prstGeom>
        </p:spPr>
      </p:pic>
      <p:pic>
        <p:nvPicPr>
          <p:cNvPr id="11" name="Grafik 10" descr="Ein Bild, das Kleidung, Mann, Menschliches Gesicht, Person enthält.&#10;&#10;Automatisch generierte Beschreibung">
            <a:extLst>
              <a:ext uri="{FF2B5EF4-FFF2-40B4-BE49-F238E27FC236}">
                <a16:creationId xmlns:a16="http://schemas.microsoft.com/office/drawing/2014/main" id="{2904E2A1-A02E-4EB6-488C-94992DDC5C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2"/>
          <a:stretch/>
        </p:blipFill>
        <p:spPr>
          <a:xfrm>
            <a:off x="2538972" y="4908128"/>
            <a:ext cx="4163888" cy="191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446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F8604B-439E-BE4A-8CA8-7AD7A7E53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512" y="71512"/>
            <a:ext cx="4032448" cy="418058"/>
          </a:xfrm>
        </p:spPr>
        <p:txBody>
          <a:bodyPr/>
          <a:lstStyle/>
          <a:p>
            <a:r>
              <a:rPr lang="de-DE" dirty="0"/>
              <a:t>Impressionen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FE40AD-A167-DA40-AAE9-36068BE8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2602-EC7A-46E0-A1DD-8FE7A3DC6079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pic>
        <p:nvPicPr>
          <p:cNvPr id="8" name="Grafik 7" descr="Ein Bild, das Kleidung, Person, Lächeln, Schuhwerk enthält.&#10;&#10;Automatisch generierte Beschreibung">
            <a:extLst>
              <a:ext uri="{FF2B5EF4-FFF2-40B4-BE49-F238E27FC236}">
                <a16:creationId xmlns:a16="http://schemas.microsoft.com/office/drawing/2014/main" id="{C6E65BDE-CD56-8D3C-E98D-F33972BC0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750" y="712678"/>
            <a:ext cx="3915050" cy="2610033"/>
          </a:xfrm>
          <a:prstGeom prst="rect">
            <a:avLst/>
          </a:prstGeom>
        </p:spPr>
      </p:pic>
      <p:pic>
        <p:nvPicPr>
          <p:cNvPr id="11" name="Grafik 10" descr="Ein Bild, das Kleidung, Person, Schuhwerk, draußen enthält.&#10;&#10;Automatisch generierte Beschreibung">
            <a:extLst>
              <a:ext uri="{FF2B5EF4-FFF2-40B4-BE49-F238E27FC236}">
                <a16:creationId xmlns:a16="http://schemas.microsoft.com/office/drawing/2014/main" id="{C4E9A7E5-2482-0B33-B065-30D5161070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5" t="11101" r="30059" b="7229"/>
          <a:stretch/>
        </p:blipFill>
        <p:spPr>
          <a:xfrm>
            <a:off x="4716016" y="3690378"/>
            <a:ext cx="4214093" cy="3031097"/>
          </a:xfrm>
          <a:prstGeom prst="rect">
            <a:avLst/>
          </a:prstGeom>
        </p:spPr>
      </p:pic>
      <p:pic>
        <p:nvPicPr>
          <p:cNvPr id="5" name="Grafik 4" descr="Ein Bild, das Kleidung, Person, Schuhwerk, Gebäude enthält.&#10;&#10;Automatisch generierte Beschreibung">
            <a:extLst>
              <a:ext uri="{FF2B5EF4-FFF2-40B4-BE49-F238E27FC236}">
                <a16:creationId xmlns:a16="http://schemas.microsoft.com/office/drawing/2014/main" id="{8AFA3F5D-8C9C-BC51-7054-88FE3461FA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2" t="11190" r="8111" b="10467"/>
          <a:stretch/>
        </p:blipFill>
        <p:spPr>
          <a:xfrm rot="5400000">
            <a:off x="-736963" y="3922332"/>
            <a:ext cx="3589392" cy="1987972"/>
          </a:xfrm>
          <a:prstGeom prst="rect">
            <a:avLst/>
          </a:prstGeom>
        </p:spPr>
      </p:pic>
      <p:pic>
        <p:nvPicPr>
          <p:cNvPr id="9" name="Grafik 8" descr="Ein Bild, das Person, Menschliches Gesicht, Kleidung, Lächeln enthält.&#10;&#10;Automatisch generierte Beschreibung">
            <a:extLst>
              <a:ext uri="{FF2B5EF4-FFF2-40B4-BE49-F238E27FC236}">
                <a16:creationId xmlns:a16="http://schemas.microsoft.com/office/drawing/2014/main" id="{6E9F824B-AF71-6EA5-1215-2F00BA6A38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0" r="19867"/>
          <a:stretch/>
        </p:blipFill>
        <p:spPr>
          <a:xfrm>
            <a:off x="1749122" y="4714371"/>
            <a:ext cx="1844271" cy="1873834"/>
          </a:xfrm>
          <a:prstGeom prst="rect">
            <a:avLst/>
          </a:prstGeom>
        </p:spPr>
      </p:pic>
      <p:pic>
        <p:nvPicPr>
          <p:cNvPr id="6" name="Grafik 5" descr="Ein Bild, das Kleidung, Mann, Person, Gebäude enthält.&#10;&#10;Automatisch generierte Beschreibung">
            <a:extLst>
              <a:ext uri="{FF2B5EF4-FFF2-40B4-BE49-F238E27FC236}">
                <a16:creationId xmlns:a16="http://schemas.microsoft.com/office/drawing/2014/main" id="{9477E422-17C0-11EE-2FDB-E918B69733F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7" t="11401" r="23998" b="10696"/>
          <a:stretch/>
        </p:blipFill>
        <p:spPr>
          <a:xfrm>
            <a:off x="1403648" y="787184"/>
            <a:ext cx="316835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46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004 +005002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908720"/>
            <a:ext cx="1988988" cy="4525963"/>
          </a:xfr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02602-EC7A-46E0-A1DD-8FE7A3DC6079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3851920" y="57332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Das war‘s…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428</Words>
  <Application>Microsoft Macintosh PowerPoint</Application>
  <PresentationFormat>Bildschirmpräsentation (4:3)</PresentationFormat>
  <Paragraphs>83</Paragraphs>
  <Slides>9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2" baseType="lpstr">
      <vt:lpstr>Arial</vt:lpstr>
      <vt:lpstr>Arial Black</vt:lpstr>
      <vt:lpstr>Standarddesign</vt:lpstr>
      <vt:lpstr>PowerPoint-Präsentation</vt:lpstr>
      <vt:lpstr>Recycelte Mengen  (Stand 12/2023)</vt:lpstr>
      <vt:lpstr>Datenbankstatus</vt:lpstr>
      <vt:lpstr>Aktivitäten der Geschäftsstelle und des Vorstands 2023</vt:lpstr>
      <vt:lpstr>Bestsammler (Auswahl)</vt:lpstr>
      <vt:lpstr>Sicherungshandbuch / Formelsammlung Leitfaden Anwendungsregel Streuartikel</vt:lpstr>
      <vt:lpstr>Lernzirkelwagenprojekt</vt:lpstr>
      <vt:lpstr>Impressionen</vt:lpstr>
      <vt:lpstr>PowerPoint-Präsentation</vt:lpstr>
    </vt:vector>
  </TitlesOfParts>
  <Company>privat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ZAK-Werbung</dc:title>
  <dc:creator>Birgit Zwicknagel</dc:creator>
  <cp:lastModifiedBy>Josef Zwicknagel</cp:lastModifiedBy>
  <cp:revision>324</cp:revision>
  <cp:lastPrinted>2018-12-01T09:50:14Z</cp:lastPrinted>
  <dcterms:created xsi:type="dcterms:W3CDTF">2003-12-01T09:16:28Z</dcterms:created>
  <dcterms:modified xsi:type="dcterms:W3CDTF">2023-11-30T13:37:51Z</dcterms:modified>
</cp:coreProperties>
</file>